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5"/>
  </p:notesMasterIdLst>
  <p:sldIdLst>
    <p:sldId id="26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8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>
        <p:scale>
          <a:sx n="69" d="100"/>
          <a:sy n="69" d="100"/>
        </p:scale>
        <p:origin x="-48" y="-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11DCF0-ECF3-46F1-A5C3-011729DDB2D0}" type="datetimeFigureOut">
              <a:rPr lang="en-NG" smtClean="0"/>
              <a:t>23/03/2025</a:t>
            </a:fld>
            <a:endParaRPr lang="en-N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356DB9-7AB7-492D-A66D-BBF93E96B6C6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069397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56DB9-7AB7-492D-A66D-BBF93E96B6C6}" type="slidenum">
              <a:rPr lang="en-NG" smtClean="0"/>
              <a:t>8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941025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ECD68-79A2-4507-B9A4-E86E3FAFBB50}" type="datetimeFigureOut">
              <a:rPr lang="en-NG" smtClean="0"/>
              <a:t>23/03/2025</a:t>
            </a:fld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0DFF4-A79E-497F-8731-A0AC9A783B15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950367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ECD68-79A2-4507-B9A4-E86E3FAFBB50}" type="datetimeFigureOut">
              <a:rPr lang="en-NG" smtClean="0"/>
              <a:t>23/03/2025</a:t>
            </a:fld>
            <a:endParaRPr lang="en-N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0DFF4-A79E-497F-8731-A0AC9A783B15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945248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ECD68-79A2-4507-B9A4-E86E3FAFBB50}" type="datetimeFigureOut">
              <a:rPr lang="en-NG" smtClean="0"/>
              <a:t>23/03/2025</a:t>
            </a:fld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0DFF4-A79E-497F-8731-A0AC9A783B15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9196251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ECD68-79A2-4507-B9A4-E86E3FAFBB50}" type="datetimeFigureOut">
              <a:rPr lang="en-NG" smtClean="0"/>
              <a:t>23/03/2025</a:t>
            </a:fld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0DFF4-A79E-497F-8731-A0AC9A783B15}" type="slidenum">
              <a:rPr lang="en-NG" smtClean="0"/>
              <a:t>‹#›</a:t>
            </a:fld>
            <a:endParaRPr lang="en-NG"/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040190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ECD68-79A2-4507-B9A4-E86E3FAFBB50}" type="datetimeFigureOut">
              <a:rPr lang="en-NG" smtClean="0"/>
              <a:t>23/03/2025</a:t>
            </a:fld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0DFF4-A79E-497F-8731-A0AC9A783B15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0964148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ECD68-79A2-4507-B9A4-E86E3FAFBB50}" type="datetimeFigureOut">
              <a:rPr lang="en-NG" smtClean="0"/>
              <a:t>23/03/2025</a:t>
            </a:fld>
            <a:endParaRPr lang="en-NG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0DFF4-A79E-497F-8731-A0AC9A783B15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16479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ECD68-79A2-4507-B9A4-E86E3FAFBB50}" type="datetimeFigureOut">
              <a:rPr lang="en-NG" smtClean="0"/>
              <a:t>23/03/2025</a:t>
            </a:fld>
            <a:endParaRPr lang="en-NG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0DFF4-A79E-497F-8731-A0AC9A783B15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7194937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ECD68-79A2-4507-B9A4-E86E3FAFBB50}" type="datetimeFigureOut">
              <a:rPr lang="en-NG" smtClean="0"/>
              <a:t>23/03/2025</a:t>
            </a:fld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0DFF4-A79E-497F-8731-A0AC9A783B15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1773088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ECD68-79A2-4507-B9A4-E86E3FAFBB50}" type="datetimeFigureOut">
              <a:rPr lang="en-NG" smtClean="0"/>
              <a:t>23/03/2025</a:t>
            </a:fld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0DFF4-A79E-497F-8731-A0AC9A783B15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42245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ECD68-79A2-4507-B9A4-E86E3FAFBB50}" type="datetimeFigureOut">
              <a:rPr lang="en-NG" smtClean="0"/>
              <a:t>23/03/2025</a:t>
            </a:fld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0DFF4-A79E-497F-8731-A0AC9A783B15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73865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ECD68-79A2-4507-B9A4-E86E3FAFBB50}" type="datetimeFigureOut">
              <a:rPr lang="en-NG" smtClean="0"/>
              <a:t>23/03/2025</a:t>
            </a:fld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0DFF4-A79E-497F-8731-A0AC9A783B15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230084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ECD68-79A2-4507-B9A4-E86E3FAFBB50}" type="datetimeFigureOut">
              <a:rPr lang="en-NG" smtClean="0"/>
              <a:t>23/03/2025</a:t>
            </a:fld>
            <a:endParaRPr lang="en-N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0DFF4-A79E-497F-8731-A0AC9A783B15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264860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ECD68-79A2-4507-B9A4-E86E3FAFBB50}" type="datetimeFigureOut">
              <a:rPr lang="en-NG" smtClean="0"/>
              <a:t>23/03/2025</a:t>
            </a:fld>
            <a:endParaRPr lang="en-N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0DFF4-A79E-497F-8731-A0AC9A783B15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75256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ECD68-79A2-4507-B9A4-E86E3FAFBB50}" type="datetimeFigureOut">
              <a:rPr lang="en-NG" smtClean="0"/>
              <a:t>23/03/2025</a:t>
            </a:fld>
            <a:endParaRPr lang="en-NG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0DFF4-A79E-497F-8731-A0AC9A783B15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523816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ECD68-79A2-4507-B9A4-E86E3FAFBB50}" type="datetimeFigureOut">
              <a:rPr lang="en-NG" smtClean="0"/>
              <a:t>23/03/2025</a:t>
            </a:fld>
            <a:endParaRPr lang="en-NG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0DFF4-A79E-497F-8731-A0AC9A783B15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603668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ECD68-79A2-4507-B9A4-E86E3FAFBB50}" type="datetimeFigureOut">
              <a:rPr lang="en-NG" smtClean="0"/>
              <a:t>23/03/2025</a:t>
            </a:fld>
            <a:endParaRPr lang="en-NG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0DFF4-A79E-497F-8731-A0AC9A783B15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778250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ECD68-79A2-4507-B9A4-E86E3FAFBB50}" type="datetimeFigureOut">
              <a:rPr lang="en-NG" smtClean="0"/>
              <a:t>23/03/2025</a:t>
            </a:fld>
            <a:endParaRPr lang="en-N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0DFF4-A79E-497F-8731-A0AC9A783B15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4181168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65ECD68-79A2-4507-B9A4-E86E3FAFBB50}" type="datetimeFigureOut">
              <a:rPr lang="en-NG" smtClean="0"/>
              <a:t>23/03/2025</a:t>
            </a:fld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0DFF4-A79E-497F-8731-A0AC9A783B15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446020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32D89-6A6D-54A1-1396-D3B80B528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solidFill>
                  <a:srgbClr val="FFC000"/>
                </a:solidFill>
                <a:latin typeface="Arial Black" panose="020B0A04020102020204" pitchFamily="34" charset="0"/>
              </a:rPr>
              <a:t>Evolution of Cybersecurity: From Creeper to Quantum Threats: A journey from Creeper to AI</a:t>
            </a:r>
            <a:endParaRPr lang="en-NG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6996D-E513-16E6-DEDB-BFD581EA4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4307541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en-US" sz="3200" b="1" i="1" dirty="0">
                <a:latin typeface="Algerian" panose="04020705040A02060702" pitchFamily="82" charset="0"/>
              </a:rPr>
              <a:t>A 3MTT Cybersecurity Mini Project by:</a:t>
            </a:r>
          </a:p>
          <a:p>
            <a:pPr marL="0" indent="0">
              <a:buNone/>
            </a:pPr>
            <a:r>
              <a:rPr lang="en-US" sz="3200" b="1" dirty="0" err="1">
                <a:latin typeface="Algerian" panose="04020705040A02060702" pitchFamily="82" charset="0"/>
              </a:rPr>
              <a:t>Shettima</a:t>
            </a:r>
            <a:r>
              <a:rPr lang="en-US" sz="3200" b="1" dirty="0">
                <a:latin typeface="Algerian" panose="04020705040A02060702" pitchFamily="82" charset="0"/>
              </a:rPr>
              <a:t> </a:t>
            </a:r>
            <a:r>
              <a:rPr lang="en-US" sz="3200" b="1" dirty="0" err="1">
                <a:latin typeface="Algerian" panose="04020705040A02060702" pitchFamily="82" charset="0"/>
              </a:rPr>
              <a:t>mohammed</a:t>
            </a:r>
            <a:r>
              <a:rPr lang="en-US" sz="3200" b="1" dirty="0">
                <a:latin typeface="Algerian" panose="04020705040A02060702" pitchFamily="82" charset="0"/>
              </a:rPr>
              <a:t> </a:t>
            </a:r>
            <a:r>
              <a:rPr lang="en-US" sz="3200" b="1" dirty="0" err="1">
                <a:latin typeface="Algerian" panose="04020705040A02060702" pitchFamily="82" charset="0"/>
              </a:rPr>
              <a:t>ibraheem</a:t>
            </a:r>
            <a:endParaRPr lang="en-NG" sz="3200" b="1" dirty="0">
              <a:latin typeface="Algerian" panose="04020705040A02060702" pitchFamily="82" charset="0"/>
            </a:endParaRPr>
          </a:p>
          <a:p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961329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5972-3910-C9BE-E1FF-05E6F1B09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Lessons Learned:</a:t>
            </a:r>
            <a:br>
              <a:rPr lang="en-US" b="1" dirty="0"/>
            </a:br>
            <a:endParaRPr lang="en-NG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52BC1CA-B41E-8373-F118-5A6178BACCB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43745" y="1668582"/>
            <a:ext cx="1048928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NG" sz="2400" b="1" i="1" dirty="0">
                <a:latin typeface="Arial Black" panose="020B0A04020102020204" pitchFamily="34" charset="0"/>
              </a:rPr>
              <a:t>“</a:t>
            </a:r>
            <a:r>
              <a:rPr kumimoji="0" lang="en-NG" altLang="en-NG" sz="2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Cybersecurity is a never-ending race – innovate or perish!“</a:t>
            </a:r>
            <a:endParaRPr kumimoji="0" lang="en-US" altLang="en-NG" sz="24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NG" altLang="en-NG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NG" altLang="en-NG" sz="2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"Human error is the weakest link."</a:t>
            </a:r>
            <a:endParaRPr kumimoji="0" lang="en-NG" altLang="en-NG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021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20013-D604-C13C-C7C0-C09AC0125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THANK YOU</a:t>
            </a:r>
            <a:endParaRPr lang="en-NG" b="1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B66A4-53CA-E075-5451-BD7C79A37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i="1" dirty="0">
                <a:latin typeface="Arial Black" panose="020B0A04020102020204" pitchFamily="34" charset="0"/>
              </a:rPr>
              <a:t>Stay secure!</a:t>
            </a:r>
          </a:p>
          <a:p>
            <a:pPr>
              <a:buNone/>
            </a:pPr>
            <a:endParaRPr lang="en-US" sz="3200" b="1" dirty="0"/>
          </a:p>
          <a:p>
            <a:pPr>
              <a:buNone/>
            </a:pPr>
            <a:endParaRPr lang="en-US" sz="3200" b="1" dirty="0"/>
          </a:p>
          <a:p>
            <a:pPr>
              <a:buNone/>
            </a:pPr>
            <a:r>
              <a:rPr lang="en-US" sz="3200" b="1" dirty="0"/>
              <a:t>Fellow ID</a:t>
            </a:r>
          </a:p>
          <a:p>
            <a:pPr>
              <a:buNone/>
            </a:pPr>
            <a:r>
              <a:rPr lang="en-US" sz="3200" dirty="0"/>
              <a:t>FE/23/22885073</a:t>
            </a:r>
          </a:p>
          <a:p>
            <a:pPr marL="0" indent="0">
              <a:buNone/>
            </a:pPr>
            <a:r>
              <a:rPr lang="en-US" sz="3200" b="1" dirty="0"/>
              <a:t>Cohort 3</a:t>
            </a:r>
          </a:p>
          <a:p>
            <a:pPr marL="0" indent="0" algn="ctr">
              <a:buNone/>
            </a:pPr>
            <a:endParaRPr lang="en-NG" sz="36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669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47F5E-E744-45BC-D302-9AC6ADA44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  <a:br>
              <a:rPr lang="en-US" dirty="0"/>
            </a:br>
            <a:r>
              <a:rPr lang="en-US" sz="2800" dirty="0"/>
              <a:t>1</a:t>
            </a:r>
            <a:r>
              <a:rPr lang="en-US" dirty="0"/>
              <a:t>. </a:t>
            </a:r>
            <a:r>
              <a:rPr lang="en-US" sz="2800" dirty="0"/>
              <a:t>The Importance of Proactive Defense</a:t>
            </a:r>
            <a:br>
              <a:rPr lang="en-US" sz="2800" dirty="0"/>
            </a:br>
            <a:br>
              <a:rPr lang="en-US" sz="2800" dirty="0"/>
            </a:br>
            <a:r>
              <a:rPr lang="en-US" sz="2400" b="1" dirty="0"/>
              <a:t>Events</a:t>
            </a:r>
            <a:r>
              <a:rPr lang="en-US" sz="2400" dirty="0"/>
              <a:t>: Creeper Virus (1971), Morris Worm (1988), WannaCry (2017)</a:t>
            </a:r>
            <a:br>
              <a:rPr lang="en-US" sz="2400" dirty="0"/>
            </a:br>
            <a:br>
              <a:rPr lang="en-US" sz="2800" dirty="0"/>
            </a:br>
            <a:endParaRPr lang="en-NG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1F8B8-D7BB-AE0D-2299-272CE060EF37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2662238"/>
            <a:ext cx="5303838" cy="41957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u="sng" dirty="0"/>
              <a:t>Lesson</a:t>
            </a:r>
          </a:p>
          <a:p>
            <a:r>
              <a:rPr lang="en-US" dirty="0"/>
              <a:t>Early threats like Creeper and Morris Worm exposed the need to move from </a:t>
            </a:r>
            <a:r>
              <a:rPr lang="en-US" i="1" dirty="0"/>
              <a:t>reactive</a:t>
            </a:r>
            <a:r>
              <a:rPr lang="en-US" dirty="0"/>
              <a:t> fixes (e.g., antivirus) to </a:t>
            </a:r>
            <a:r>
              <a:rPr lang="en-US" i="1" dirty="0"/>
              <a:t>proactive</a:t>
            </a:r>
            <a:r>
              <a:rPr lang="en-US" dirty="0"/>
              <a:t> defense (e.g., firewalls, intrusion detection).</a:t>
            </a:r>
          </a:p>
          <a:p>
            <a:r>
              <a:rPr lang="en-US" dirty="0"/>
              <a:t>WannaCry ransomware showed the risks of unpatched systems, emphasizing </a:t>
            </a:r>
            <a:r>
              <a:rPr lang="en-US" b="1" dirty="0"/>
              <a:t>patch management</a:t>
            </a:r>
            <a:r>
              <a:rPr lang="en-US" dirty="0"/>
              <a:t> and </a:t>
            </a:r>
            <a:r>
              <a:rPr lang="en-US" b="1" dirty="0"/>
              <a:t>threat hunting</a:t>
            </a:r>
            <a:r>
              <a:rPr lang="en-US" dirty="0"/>
              <a:t>.</a:t>
            </a:r>
            <a:br>
              <a:rPr lang="en-US" dirty="0"/>
            </a:br>
            <a:endParaRPr lang="en-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730F00-19DC-0708-4ED1-0E8866E22BEA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886575" y="2662238"/>
            <a:ext cx="5305425" cy="42005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u="sng" dirty="0"/>
              <a:t>Impact</a:t>
            </a:r>
          </a:p>
          <a:p>
            <a:r>
              <a:rPr lang="en-US" dirty="0"/>
              <a:t>Adoption of </a:t>
            </a:r>
            <a:r>
              <a:rPr lang="en-US" b="1" dirty="0"/>
              <a:t>Zero Trust</a:t>
            </a:r>
            <a:r>
              <a:rPr lang="en-US" dirty="0"/>
              <a:t> frameworks ("never trust, always verify").</a:t>
            </a:r>
          </a:p>
          <a:p>
            <a:r>
              <a:rPr lang="en-US" dirty="0"/>
              <a:t>Rise of </a:t>
            </a:r>
            <a:r>
              <a:rPr lang="en-US" b="1" dirty="0"/>
              <a:t>AI-driven tools</a:t>
            </a:r>
            <a:r>
              <a:rPr lang="en-US" dirty="0"/>
              <a:t> for predictive threat analysis.</a:t>
            </a:r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996936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39BF3-060A-D253-D343-511F06566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12875"/>
            <a:ext cx="9404723" cy="1400530"/>
          </a:xfrm>
        </p:spPr>
        <p:txBody>
          <a:bodyPr/>
          <a:lstStyle/>
          <a:p>
            <a:r>
              <a:rPr lang="en-US" sz="2800" dirty="0"/>
              <a:t>2</a:t>
            </a:r>
            <a:r>
              <a:rPr lang="en-US" dirty="0"/>
              <a:t>. </a:t>
            </a:r>
            <a:r>
              <a:rPr lang="en-US" sz="2800" dirty="0"/>
              <a:t>Human Error is the Weakest Link</a:t>
            </a:r>
            <a:br>
              <a:rPr lang="en-US" sz="2800" dirty="0"/>
            </a:br>
            <a:br>
              <a:rPr lang="en-US" b="1" dirty="0"/>
            </a:br>
            <a:r>
              <a:rPr lang="en-US" sz="2400" b="1" dirty="0"/>
              <a:t>Events</a:t>
            </a:r>
            <a:r>
              <a:rPr lang="en-US" sz="2400" dirty="0"/>
              <a:t>: Melissa Virus (1999), ILOVEYOU Worm (2000), Phishing Attacks (2020s)</a:t>
            </a:r>
            <a:endParaRPr lang="en-NG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E1A542-6468-DB46-34ED-863EC432CF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2612" y="2732816"/>
            <a:ext cx="3655860" cy="576262"/>
          </a:xfrm>
        </p:spPr>
        <p:txBody>
          <a:bodyPr/>
          <a:lstStyle/>
          <a:p>
            <a:r>
              <a:rPr lang="en-US" b="1" u="sng" dirty="0">
                <a:solidFill>
                  <a:schemeClr val="tx1"/>
                </a:solidFill>
              </a:rPr>
              <a:t>Lesson</a:t>
            </a:r>
            <a:endParaRPr lang="en-NG" b="1" u="sng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81C15A-E91B-E0BC-2483-1BDD6C88C0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44579" y="3309078"/>
            <a:ext cx="5103893" cy="3741738"/>
          </a:xfrm>
        </p:spPr>
        <p:txBody>
          <a:bodyPr/>
          <a:lstStyle/>
          <a:p>
            <a:r>
              <a:rPr lang="en-US" dirty="0"/>
              <a:t>Melissa and ILOVEYOU exploited human curiosity via email, proving that </a:t>
            </a:r>
            <a:r>
              <a:rPr lang="en-US" b="1" dirty="0"/>
              <a:t>social engineering</a:t>
            </a:r>
            <a:r>
              <a:rPr lang="en-US" dirty="0"/>
              <a:t> is often more effective than technical hacking.</a:t>
            </a:r>
            <a:endParaRPr lang="en-N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F0D8E3-0E3D-6703-1589-784FED5CBB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09875" y="2680740"/>
            <a:ext cx="2046086" cy="576262"/>
          </a:xfrm>
        </p:spPr>
        <p:txBody>
          <a:bodyPr/>
          <a:lstStyle/>
          <a:p>
            <a:r>
              <a:rPr lang="en-US" b="1" u="sng" dirty="0">
                <a:solidFill>
                  <a:schemeClr val="tx1"/>
                </a:solidFill>
              </a:rPr>
              <a:t>Impact</a:t>
            </a:r>
            <a:endParaRPr lang="en-NG" b="1" u="sng" dirty="0">
              <a:solidFill>
                <a:schemeClr val="tx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4FE464-031E-E0D3-01EA-DDDAB48D75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2047" y="3257002"/>
            <a:ext cx="5351488" cy="3741738"/>
          </a:xfrm>
        </p:spPr>
        <p:txBody>
          <a:bodyPr/>
          <a:lstStyle/>
          <a:p>
            <a:r>
              <a:rPr lang="en-US" dirty="0"/>
              <a:t>Mandatory </a:t>
            </a:r>
            <a:r>
              <a:rPr lang="en-US" b="1" dirty="0"/>
              <a:t>security awareness training</a:t>
            </a:r>
            <a:r>
              <a:rPr lang="en-US" dirty="0"/>
              <a:t> for employees.</a:t>
            </a:r>
          </a:p>
          <a:p>
            <a:r>
              <a:rPr lang="en-US" dirty="0"/>
              <a:t>Tools like email filters, multi-factor authentication (MFA), and simulated phishing drills.</a:t>
            </a:r>
          </a:p>
          <a:p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1951352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F886C-D019-CF44-EB8E-C03F00268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3. Critical Infrastructure is a Prime Target</a:t>
            </a:r>
            <a:br>
              <a:rPr lang="en-US" sz="2800" dirty="0"/>
            </a:br>
            <a:br>
              <a:rPr lang="en-US" b="1" dirty="0"/>
            </a:br>
            <a:r>
              <a:rPr lang="en-US" sz="2400" b="1" dirty="0"/>
              <a:t>Events</a:t>
            </a:r>
            <a:r>
              <a:rPr lang="en-US" sz="2400" dirty="0"/>
              <a:t>: Stuxnet (2010), Colonial Pipeline (2021)</a:t>
            </a:r>
            <a:endParaRPr lang="en-NG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F7002-D42E-6568-9EE7-20269A7ED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4082" y="2460740"/>
            <a:ext cx="4396338" cy="576262"/>
          </a:xfrm>
        </p:spPr>
        <p:txBody>
          <a:bodyPr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Lesson</a:t>
            </a:r>
            <a:endParaRPr lang="en-NG" b="1" u="sng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E324FE-2D02-B00C-5084-8B4B070799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4852" y="3109157"/>
            <a:ext cx="5274799" cy="3741738"/>
          </a:xfrm>
        </p:spPr>
        <p:txBody>
          <a:bodyPr/>
          <a:lstStyle/>
          <a:p>
            <a:r>
              <a:rPr lang="en-US" dirty="0"/>
              <a:t>Cyberattacks can disrupt physical systems (e.g., nuclear facilities, fuel pipelines).</a:t>
            </a:r>
            <a:endParaRPr lang="en-N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2EB33D-0B8D-027B-273A-1EC20954B0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54495" y="2460740"/>
            <a:ext cx="4396339" cy="576262"/>
          </a:xfrm>
        </p:spPr>
        <p:txBody>
          <a:bodyPr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Impact</a:t>
            </a:r>
            <a:endParaRPr lang="en-NG" b="1" u="sng" dirty="0">
              <a:solidFill>
                <a:schemeClr val="tx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725252-5BDE-78B9-112A-33C0C30E49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5999" y="3133884"/>
            <a:ext cx="5176603" cy="37417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Governments now prioritize </a:t>
            </a:r>
            <a:r>
              <a:rPr lang="en-US" b="1" dirty="0"/>
              <a:t>OT/ICS security</a:t>
            </a:r>
            <a:r>
              <a:rPr lang="en-US" dirty="0"/>
              <a:t> (Operational Technology/Industrial Control Systems).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Regulations like the U.S. </a:t>
            </a:r>
            <a:r>
              <a:rPr lang="en-US" b="1" dirty="0"/>
              <a:t>Cybersecurity &amp; Infrastructure Security Agency (CISA)</a:t>
            </a:r>
            <a:r>
              <a:rPr lang="en-US" dirty="0"/>
              <a:t> mandates.</a:t>
            </a:r>
          </a:p>
          <a:p>
            <a:pPr marL="0" indent="0">
              <a:buNone/>
            </a:pPr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3181905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D4D57-34B0-2DDE-48BF-2EC76AB4F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4. Global Collaboration is Essential</a:t>
            </a:r>
            <a:br>
              <a:rPr lang="en-US" sz="2800" dirty="0"/>
            </a:br>
            <a:br>
              <a:rPr lang="en-US" b="1" dirty="0"/>
            </a:br>
            <a:r>
              <a:rPr lang="en-US" sz="2400" b="1" dirty="0"/>
              <a:t>Events</a:t>
            </a:r>
            <a:r>
              <a:rPr lang="en-US" sz="2400" dirty="0"/>
              <a:t>: APT1 (2007), SolarWinds Hack (2020)</a:t>
            </a:r>
            <a:br>
              <a:rPr lang="en-US" sz="2400" dirty="0"/>
            </a:br>
            <a:endParaRPr lang="en-NG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7EB7C7-D5CC-A21E-48DC-1392D67DA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858" y="2481262"/>
            <a:ext cx="4396338" cy="576262"/>
          </a:xfrm>
        </p:spPr>
        <p:txBody>
          <a:bodyPr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Lesson</a:t>
            </a:r>
            <a:endParaRPr lang="en-NG" b="1" u="sng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8A27DD-B309-CC1C-27B4-30C0B881B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9857" y="3116262"/>
            <a:ext cx="4396339" cy="3741738"/>
          </a:xfrm>
        </p:spPr>
        <p:txBody>
          <a:bodyPr/>
          <a:lstStyle/>
          <a:p>
            <a:r>
              <a:rPr lang="en-US" dirty="0"/>
              <a:t>State-sponsored attacks (e.g., APT1) and supply chain breaches (SolarWinds) require cross-border cooperation.</a:t>
            </a:r>
            <a:endParaRPr lang="en-N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8B02F2-52F8-A406-2146-98590110AA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54495" y="2540000"/>
            <a:ext cx="4396339" cy="576262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Impact</a:t>
            </a:r>
            <a:endParaRPr lang="en-NG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4F854E-709F-C46C-E389-B0A78B9CE1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03877" y="3133884"/>
            <a:ext cx="4396339" cy="3741738"/>
          </a:xfrm>
        </p:spPr>
        <p:txBody>
          <a:bodyPr/>
          <a:lstStyle/>
          <a:p>
            <a:r>
              <a:rPr lang="en-US" dirty="0"/>
              <a:t>Initiatives like </a:t>
            </a:r>
            <a:r>
              <a:rPr lang="en-US" b="1" dirty="0"/>
              <a:t>INTERPOL’s Cybercrime Directorate</a:t>
            </a:r>
            <a:r>
              <a:rPr lang="en-US" dirty="0"/>
              <a:t> and </a:t>
            </a:r>
            <a:r>
              <a:rPr lang="en-US" b="1" dirty="0"/>
              <a:t>NATO’s Cyber Defense Pledge</a:t>
            </a:r>
            <a:r>
              <a:rPr lang="en-US" dirty="0"/>
              <a:t>.</a:t>
            </a:r>
          </a:p>
          <a:p>
            <a:r>
              <a:rPr lang="en-US" dirty="0"/>
              <a:t>Public-private partnerships (e.g., </a:t>
            </a:r>
            <a:r>
              <a:rPr lang="en-US" b="1" dirty="0"/>
              <a:t>Cyber Threat Alliance</a:t>
            </a:r>
            <a:r>
              <a:rPr lang="en-US" dirty="0"/>
              <a:t>).</a:t>
            </a:r>
          </a:p>
          <a:p>
            <a:pPr marL="0" indent="0">
              <a:buNone/>
            </a:pPr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3826646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10176-EEA2-43CA-CA9C-E8FF9A1E8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0" y="452718"/>
            <a:ext cx="10520653" cy="1400530"/>
          </a:xfrm>
        </p:spPr>
        <p:txBody>
          <a:bodyPr/>
          <a:lstStyle/>
          <a:p>
            <a:r>
              <a:rPr lang="en-US" sz="2800" dirty="0"/>
              <a:t>5. Privacy Regulations Are Non-Negotiable</a:t>
            </a:r>
            <a:br>
              <a:rPr lang="en-US" sz="2800" dirty="0"/>
            </a:br>
            <a:br>
              <a:rPr lang="en-US" sz="2800" dirty="0"/>
            </a:br>
            <a:r>
              <a:rPr lang="it-IT" sz="2400" b="1" dirty="0"/>
              <a:t>Events</a:t>
            </a:r>
            <a:r>
              <a:rPr lang="it-IT" sz="2400" dirty="0"/>
              <a:t>: GDPR (2018), Facebook-Cambridge Analytica Scandal (2018)</a:t>
            </a:r>
            <a:endParaRPr lang="en-NG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AB681-3DF6-57E0-DD8E-D755D7CB2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94804" y="2481262"/>
            <a:ext cx="4396338" cy="576262"/>
          </a:xfrm>
        </p:spPr>
        <p:txBody>
          <a:bodyPr/>
          <a:lstStyle/>
          <a:p>
            <a:r>
              <a:rPr lang="en-US" b="1" u="sng" dirty="0">
                <a:solidFill>
                  <a:schemeClr val="tx1"/>
                </a:solidFill>
              </a:rPr>
              <a:t>Lesson</a:t>
            </a:r>
            <a:endParaRPr lang="en-NG" b="1" u="sng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0E015E-22F0-F1E9-ACC4-0763718AB1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7057" y="3133884"/>
            <a:ext cx="4396339" cy="3741738"/>
          </a:xfrm>
        </p:spPr>
        <p:txBody>
          <a:bodyPr/>
          <a:lstStyle/>
          <a:p>
            <a:r>
              <a:rPr lang="en-US" dirty="0"/>
              <a:t>Data misuse erodes trust and enables manipulation.</a:t>
            </a:r>
            <a:endParaRPr lang="en-N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F846AB-2516-7D7D-50BE-105A82E6E9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164641" y="2481262"/>
            <a:ext cx="4396339" cy="576262"/>
          </a:xfrm>
        </p:spPr>
        <p:txBody>
          <a:bodyPr/>
          <a:lstStyle/>
          <a:p>
            <a:r>
              <a:rPr lang="en-US" b="1" u="sng" dirty="0">
                <a:solidFill>
                  <a:schemeClr val="tx1"/>
                </a:solidFill>
              </a:rPr>
              <a:t>Impact</a:t>
            </a:r>
            <a:endParaRPr lang="en-NG" b="1" u="sng" dirty="0">
              <a:solidFill>
                <a:schemeClr val="tx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88FCE0-E79B-7D61-BA61-6614804BE6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06436" y="3123189"/>
            <a:ext cx="4396339" cy="3741738"/>
          </a:xfrm>
        </p:spPr>
        <p:txBody>
          <a:bodyPr/>
          <a:lstStyle/>
          <a:p>
            <a:r>
              <a:rPr lang="en-US" dirty="0"/>
              <a:t>Global adoption of </a:t>
            </a:r>
            <a:r>
              <a:rPr lang="en-US" b="1" dirty="0"/>
              <a:t>privacy laws</a:t>
            </a:r>
            <a:r>
              <a:rPr lang="en-US" dirty="0"/>
              <a:t> (GDPR, CCPA, Nigeria’s NDPR).</a:t>
            </a:r>
          </a:p>
          <a:p>
            <a:r>
              <a:rPr lang="en-US" dirty="0"/>
              <a:t>Companies now prioritize </a:t>
            </a:r>
            <a:r>
              <a:rPr lang="en-US" b="1" dirty="0"/>
              <a:t>Privacy by Design</a:t>
            </a:r>
            <a:r>
              <a:rPr lang="en-US" dirty="0"/>
              <a:t> and </a:t>
            </a:r>
            <a:r>
              <a:rPr lang="en-US" b="1" dirty="0"/>
              <a:t>data minimization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3592070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D390F-CBE1-6043-4CB1-5A36D6F74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322" y="143067"/>
            <a:ext cx="10179294" cy="1400530"/>
          </a:xfrm>
        </p:spPr>
        <p:txBody>
          <a:bodyPr/>
          <a:lstStyle/>
          <a:p>
            <a:r>
              <a:rPr lang="en-US" sz="2800" dirty="0"/>
              <a:t>6. Cybercrime Has Real-World Costs</a:t>
            </a:r>
            <a:br>
              <a:rPr lang="en-US" sz="2800" dirty="0"/>
            </a:br>
            <a:br>
              <a:rPr lang="en-US" sz="2800" dirty="0"/>
            </a:br>
            <a:r>
              <a:rPr lang="en-US" sz="2400" b="1" dirty="0"/>
              <a:t>Events</a:t>
            </a:r>
            <a:r>
              <a:rPr lang="en-US" sz="2400" dirty="0"/>
              <a:t>: ILOVEYOU (15Bloss),</a:t>
            </a:r>
            <a:r>
              <a:rPr lang="en-US" sz="2400" dirty="0" err="1"/>
              <a:t>ColonialPipeline</a:t>
            </a:r>
            <a:r>
              <a:rPr lang="en-US" sz="2400" dirty="0"/>
              <a:t>(15</a:t>
            </a:r>
            <a:r>
              <a:rPr lang="en-US" sz="2400" dirty="0">
                <a:effectLst/>
              </a:rPr>
              <a:t>Bl</a:t>
            </a:r>
            <a:r>
              <a:rPr lang="en-US" sz="2400" dirty="0"/>
              <a:t>oss),</a:t>
            </a:r>
            <a:r>
              <a:rPr lang="en-US" sz="2400" dirty="0" err="1">
                <a:effectLst/>
              </a:rPr>
              <a:t>C</a:t>
            </a:r>
            <a:r>
              <a:rPr lang="en-US" sz="2400" dirty="0" err="1"/>
              <a:t>o</a:t>
            </a:r>
            <a:r>
              <a:rPr lang="en-US" sz="2400" dirty="0" err="1">
                <a:effectLst/>
              </a:rPr>
              <a:t>l</a:t>
            </a:r>
            <a:r>
              <a:rPr lang="en-US" sz="2400" dirty="0" err="1"/>
              <a:t>onia</a:t>
            </a:r>
            <a:r>
              <a:rPr lang="en-US" sz="2400" dirty="0" err="1">
                <a:effectLst/>
              </a:rPr>
              <a:t>lP</a:t>
            </a:r>
            <a:r>
              <a:rPr lang="en-US" sz="2400" dirty="0" err="1"/>
              <a:t>ipe</a:t>
            </a:r>
            <a:r>
              <a:rPr lang="en-US" sz="2400" dirty="0" err="1">
                <a:effectLst/>
              </a:rPr>
              <a:t>l</a:t>
            </a:r>
            <a:r>
              <a:rPr lang="en-US" sz="2400" dirty="0" err="1"/>
              <a:t>ine</a:t>
            </a:r>
            <a:r>
              <a:rPr lang="en-US" sz="2400" dirty="0"/>
              <a:t>(4.4M ransom), </a:t>
            </a:r>
            <a:r>
              <a:rPr lang="en-US" sz="2400" dirty="0" err="1"/>
              <a:t>MOVEit</a:t>
            </a:r>
            <a:r>
              <a:rPr lang="en-US" sz="2400" dirty="0"/>
              <a:t> Hack (2023)</a:t>
            </a:r>
            <a:br>
              <a:rPr lang="en-US" sz="2400" dirty="0"/>
            </a:br>
            <a:endParaRPr lang="en-NG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2D945-CF0D-86E5-6E37-EB996BEEB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1323" y="2571203"/>
            <a:ext cx="4396338" cy="576262"/>
          </a:xfrm>
        </p:spPr>
        <p:txBody>
          <a:bodyPr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Lesson</a:t>
            </a:r>
            <a:endParaRPr lang="en-NG" b="1" u="sng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48E012-376A-0D61-0F3B-405F21F93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1322" y="3161206"/>
            <a:ext cx="4396339" cy="3741738"/>
          </a:xfrm>
        </p:spPr>
        <p:txBody>
          <a:bodyPr/>
          <a:lstStyle/>
          <a:p>
            <a:r>
              <a:rPr lang="en-US" dirty="0"/>
              <a:t>Cyberattacks cripple economies and daily life (e.g., fuel shortages, healthcare disruptions).</a:t>
            </a:r>
            <a:endParaRPr lang="en-N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374D1A-65AD-86D8-1678-26A13B8F33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72845" y="2653538"/>
            <a:ext cx="4396339" cy="576262"/>
          </a:xfrm>
        </p:spPr>
        <p:txBody>
          <a:bodyPr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Impact</a:t>
            </a:r>
            <a:endParaRPr lang="en-NG" b="1" u="sng" dirty="0">
              <a:solidFill>
                <a:schemeClr val="tx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49E2E8-E3C5-848A-A93C-6BABBBBEAB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72846" y="3237406"/>
            <a:ext cx="4396339" cy="37417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Growth of </a:t>
            </a:r>
            <a:r>
              <a:rPr lang="en-US" b="1" dirty="0"/>
              <a:t>cyber insurance</a:t>
            </a:r>
            <a:r>
              <a:rPr lang="en-US" dirty="0"/>
              <a:t> markets.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Boardrooms now treat cybersecurity as a </a:t>
            </a:r>
            <a:r>
              <a:rPr lang="en-US" b="1" dirty="0"/>
              <a:t>business risk</a:t>
            </a:r>
            <a:r>
              <a:rPr lang="en-US" dirty="0"/>
              <a:t>, not just an IT issue.</a:t>
            </a:r>
          </a:p>
          <a:p>
            <a:pPr marL="0" indent="0">
              <a:buNone/>
            </a:pPr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3157570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44CEF-8389-82DE-2453-423FC80A2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83" y="452718"/>
            <a:ext cx="11471562" cy="1400530"/>
          </a:xfrm>
        </p:spPr>
        <p:txBody>
          <a:bodyPr/>
          <a:lstStyle/>
          <a:p>
            <a:r>
              <a:rPr lang="en-US" sz="2800" dirty="0"/>
              <a:t>7. Innovation Drives Defense</a:t>
            </a:r>
            <a:br>
              <a:rPr lang="en-US" sz="2800" dirty="0"/>
            </a:br>
            <a:br>
              <a:rPr lang="en-US" sz="2800" dirty="0"/>
            </a:br>
            <a:r>
              <a:rPr lang="en-US" sz="2400" b="1" dirty="0"/>
              <a:t>Events</a:t>
            </a:r>
            <a:r>
              <a:rPr lang="en-US" sz="2400" dirty="0"/>
              <a:t>: Diffie-Hellman (1976), SSL (1995), Post-Quantum Cryptography (2024)</a:t>
            </a:r>
            <a:br>
              <a:rPr lang="en-US" sz="2400" dirty="0"/>
            </a:br>
            <a:endParaRPr lang="en-NG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5E156B-7407-4FF8-2E8F-220148E5E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984" y="2437101"/>
            <a:ext cx="4396338" cy="576262"/>
          </a:xfrm>
        </p:spPr>
        <p:txBody>
          <a:bodyPr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Lesson</a:t>
            </a:r>
            <a:endParaRPr lang="en-NG" b="1" u="sng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F29C9D-F44A-0E33-5558-E3E1673365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983" y="3013363"/>
            <a:ext cx="4396339" cy="3741738"/>
          </a:xfrm>
        </p:spPr>
        <p:txBody>
          <a:bodyPr/>
          <a:lstStyle/>
          <a:p>
            <a:r>
              <a:rPr lang="en-US" b="1" dirty="0"/>
              <a:t>Events</a:t>
            </a:r>
            <a:r>
              <a:rPr lang="en-US" dirty="0"/>
              <a:t>: Diffie-Hellman (1976), SSL (1995), Post-Quantum Cryptography (2024)</a:t>
            </a:r>
            <a:endParaRPr lang="en-N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4BD64E-F1F6-42B6-EFB6-B33FED45DB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4095" y="2406131"/>
            <a:ext cx="4396339" cy="576262"/>
          </a:xfrm>
        </p:spPr>
        <p:txBody>
          <a:bodyPr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Impact</a:t>
            </a:r>
            <a:endParaRPr lang="en-NG" b="1" u="sng" dirty="0">
              <a:solidFill>
                <a:schemeClr val="tx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C42534-A1C8-EB04-2FD0-CD4AD69F0D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4095" y="3013363"/>
            <a:ext cx="4396339" cy="3741738"/>
          </a:xfrm>
        </p:spPr>
        <p:txBody>
          <a:bodyPr/>
          <a:lstStyle/>
          <a:p>
            <a:r>
              <a:rPr lang="en-US" b="1" dirty="0"/>
              <a:t>Quantum-resistant algorithms</a:t>
            </a:r>
            <a:r>
              <a:rPr lang="en-US" dirty="0"/>
              <a:t> are now in development.</a:t>
            </a:r>
          </a:p>
          <a:p>
            <a:r>
              <a:rPr lang="en-US" dirty="0"/>
              <a:t>Tools like </a:t>
            </a:r>
            <a:r>
              <a:rPr lang="en-US" b="1" dirty="0"/>
              <a:t>homomorphic encryption</a:t>
            </a:r>
            <a:r>
              <a:rPr lang="en-US" dirty="0"/>
              <a:t> (processing data without decrypting it).</a:t>
            </a:r>
          </a:p>
          <a:p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3619678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E035C-2482-48FA-5071-A5D16DE07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8. The Double-Edged Sword of AI</a:t>
            </a:r>
            <a:br>
              <a:rPr lang="en-US" sz="2800" dirty="0"/>
            </a:br>
            <a:br>
              <a:rPr lang="en-US" sz="1100" b="1" dirty="0"/>
            </a:br>
            <a:r>
              <a:rPr lang="en-US" sz="2400" b="1" dirty="0"/>
              <a:t>Events</a:t>
            </a:r>
            <a:r>
              <a:rPr lang="en-US" sz="2400" dirty="0"/>
              <a:t>: ChatGPT (2023), Deepfakes (2020s)</a:t>
            </a:r>
            <a:endParaRPr lang="en-NG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96D3D-F086-B97C-1538-100A3525C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Lesson</a:t>
            </a:r>
            <a:endParaRPr lang="en-NG" b="1" u="sng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761831-D684-67B4-3D04-A8FA90E23CE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AI automates defenses (e.g., anomaly detection) but also powers attacks (e.g., deepfake phishing).</a:t>
            </a:r>
            <a:endParaRPr lang="en-N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890791-A993-373B-1C8C-7E0B4111B4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Impact</a:t>
            </a:r>
            <a:endParaRPr lang="en-NG" b="1" u="sng" dirty="0">
              <a:solidFill>
                <a:schemeClr val="tx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F81568-9AD0-E060-869C-CAE8F7CE3F5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Ethical frameworks for </a:t>
            </a:r>
            <a:r>
              <a:rPr lang="en-US" b="1" dirty="0"/>
              <a:t>AI in cybersecurity</a:t>
            </a:r>
            <a:r>
              <a:rPr lang="en-US" dirty="0"/>
              <a:t> (e.g., bias mitigation, transparency).</a:t>
            </a:r>
          </a:p>
          <a:p>
            <a:r>
              <a:rPr lang="en-US" dirty="0"/>
              <a:t>Tools like </a:t>
            </a:r>
            <a:r>
              <a:rPr lang="en-US" b="1" dirty="0"/>
              <a:t>AI-generated threat intelligence</a:t>
            </a:r>
            <a:r>
              <a:rPr lang="en-US" dirty="0"/>
              <a:t> and </a:t>
            </a:r>
            <a:r>
              <a:rPr lang="en-US" b="1" dirty="0"/>
              <a:t>behavioral biometrics</a:t>
            </a:r>
            <a:r>
              <a:rPr lang="en-US" dirty="0"/>
              <a:t>.</a:t>
            </a:r>
          </a:p>
          <a:p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4112467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6997-A7F3-156C-3525-86A8552D9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 Black" panose="020B0A04020102020204" pitchFamily="34" charset="0"/>
              </a:rPr>
              <a:t>Introduction</a:t>
            </a:r>
            <a:endParaRPr lang="en-NG" b="1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EA9B1-BF87-25C7-35AB-74ED0997AE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4852" y="2060575"/>
            <a:ext cx="5274799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Cybersecurity has evolved from basic antivirus to AI-driven defense. Let’s explore its journey</a:t>
            </a:r>
            <a:endParaRPr lang="en-NG" sz="24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30F05F-8B11-FE1E-AD2F-3EDBCBCAEB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24351"/>
            <a:ext cx="2975105" cy="2533649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8BE140-EA15-0043-8568-34527B7A7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226" y="4324350"/>
            <a:ext cx="4514850" cy="25336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B7629F-A77C-FD2D-5253-C98F6EFD0D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197" y="4324350"/>
            <a:ext cx="4167804" cy="253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93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4B56E-906A-F319-E430-C09FD5714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1545889" cy="1400530"/>
          </a:xfrm>
        </p:spPr>
        <p:txBody>
          <a:bodyPr/>
          <a:lstStyle/>
          <a:p>
            <a:r>
              <a:rPr lang="en-US" sz="2800" dirty="0"/>
              <a:t>9. Cyber Warfare is the New Battlefield</a:t>
            </a:r>
            <a:br>
              <a:rPr lang="en-US" sz="2800" dirty="0"/>
            </a:br>
            <a:br>
              <a:rPr lang="en-US" sz="2800" dirty="0"/>
            </a:br>
            <a:r>
              <a:rPr lang="en-US" sz="2400" b="1" dirty="0"/>
              <a:t>Events</a:t>
            </a:r>
            <a:r>
              <a:rPr lang="en-US" sz="2400" dirty="0"/>
              <a:t>: Stuxnet (2010), Russian Election Interference (2016), Ukraine Cyberattacks (2022)</a:t>
            </a:r>
            <a:br>
              <a:rPr lang="en-US" sz="2400" dirty="0"/>
            </a:br>
            <a:endParaRPr lang="en-NG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BB1D66-1D0C-55BC-B742-C29ABE77B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6112" y="2721120"/>
            <a:ext cx="4396338" cy="576262"/>
          </a:xfrm>
        </p:spPr>
        <p:txBody>
          <a:bodyPr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Lesson</a:t>
            </a:r>
            <a:endParaRPr lang="en-NG" b="1" u="sng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FCAF44-B543-58F7-73C7-E64EC9F4D2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11" y="3304309"/>
            <a:ext cx="4396339" cy="3741738"/>
          </a:xfrm>
        </p:spPr>
        <p:txBody>
          <a:bodyPr/>
          <a:lstStyle/>
          <a:p>
            <a:r>
              <a:rPr lang="en-US" dirty="0"/>
              <a:t>Nations now use cyberattacks for espionage, sabotage, and psychological warfare.</a:t>
            </a:r>
            <a:endParaRPr lang="en-N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1A2B1F-D678-0752-73D2-CD445B99A6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54494" y="2708564"/>
            <a:ext cx="4396339" cy="576262"/>
          </a:xfrm>
        </p:spPr>
        <p:txBody>
          <a:bodyPr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Impact</a:t>
            </a:r>
            <a:endParaRPr lang="en-NG" b="1" u="sng" dirty="0">
              <a:solidFill>
                <a:schemeClr val="tx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C16C4E-5E54-6A02-514C-02507322C9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54494" y="3284826"/>
            <a:ext cx="4396339" cy="3741738"/>
          </a:xfrm>
        </p:spPr>
        <p:txBody>
          <a:bodyPr/>
          <a:lstStyle/>
          <a:p>
            <a:r>
              <a:rPr lang="en-US" dirty="0"/>
              <a:t>Militaries have </a:t>
            </a:r>
            <a:r>
              <a:rPr lang="en-US" b="1" dirty="0"/>
              <a:t>cyber warfare units</a:t>
            </a:r>
            <a:r>
              <a:rPr lang="en-US" dirty="0"/>
              <a:t> (e.g., U.S. Cyber Command).</a:t>
            </a:r>
          </a:p>
          <a:p>
            <a:r>
              <a:rPr lang="en-US" b="1" dirty="0"/>
              <a:t>Cyber norms</a:t>
            </a:r>
            <a:r>
              <a:rPr lang="en-US" dirty="0"/>
              <a:t> debated at the UN (e.g., banning attacks on hospitals).</a:t>
            </a:r>
          </a:p>
          <a:p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2978764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47964-D973-ECCD-6953-2FEEA20B5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/>
          <a:lstStyle/>
          <a:p>
            <a:r>
              <a:rPr lang="en-US" sz="2800" dirty="0"/>
              <a:t>10. Resilience Over Perfection</a:t>
            </a:r>
            <a:br>
              <a:rPr lang="en-US" sz="2800" dirty="0"/>
            </a:br>
            <a:br>
              <a:rPr lang="en-US" b="1" dirty="0"/>
            </a:br>
            <a:r>
              <a:rPr lang="en-US" sz="2400" b="1" dirty="0"/>
              <a:t>Events</a:t>
            </a:r>
            <a:r>
              <a:rPr lang="en-US" sz="2400" dirty="0"/>
              <a:t>: All major breaches (e.g., Equifax, Marriott)</a:t>
            </a:r>
            <a:endParaRPr lang="en-NG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75575-FECF-6581-9654-6ED80CB4F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3312" y="2392277"/>
            <a:ext cx="4396338" cy="576262"/>
          </a:xfrm>
        </p:spPr>
        <p:txBody>
          <a:bodyPr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Lesson</a:t>
            </a:r>
            <a:endParaRPr lang="en-NG" b="1" u="sng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51217-A0F7-3C9B-986B-7FBC27F64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03312" y="2985655"/>
            <a:ext cx="4396339" cy="3741738"/>
          </a:xfrm>
        </p:spPr>
        <p:txBody>
          <a:bodyPr/>
          <a:lstStyle/>
          <a:p>
            <a:r>
              <a:rPr lang="en-US" dirty="0"/>
              <a:t>No system is 100% secure, so focus on </a:t>
            </a:r>
            <a:r>
              <a:rPr lang="en-US" b="1" dirty="0"/>
              <a:t>rapid recovery</a:t>
            </a:r>
            <a:r>
              <a:rPr lang="en-US" dirty="0"/>
              <a:t> over perfect prevention.</a:t>
            </a:r>
            <a:endParaRPr lang="en-N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0CFFA2-3A98-22F9-2B96-B0729D0EA2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54495" y="2392277"/>
            <a:ext cx="4396339" cy="576262"/>
          </a:xfrm>
        </p:spPr>
        <p:txBody>
          <a:bodyPr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Impact</a:t>
            </a:r>
            <a:endParaRPr lang="en-NG" b="1" u="sng" dirty="0">
              <a:solidFill>
                <a:schemeClr val="tx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CDBB20-310C-200C-CE10-58CC325F66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54495" y="2968539"/>
            <a:ext cx="4396339" cy="3741738"/>
          </a:xfrm>
        </p:spPr>
        <p:txBody>
          <a:bodyPr/>
          <a:lstStyle/>
          <a:p>
            <a:r>
              <a:rPr lang="en-US" dirty="0"/>
              <a:t>Adoption of </a:t>
            </a:r>
            <a:r>
              <a:rPr lang="en-US" b="1" dirty="0"/>
              <a:t>disaster recovery plans</a:t>
            </a:r>
            <a:r>
              <a:rPr lang="en-US" dirty="0"/>
              <a:t> and </a:t>
            </a:r>
            <a:r>
              <a:rPr lang="en-US" b="1" dirty="0"/>
              <a:t>incident response teams</a:t>
            </a:r>
            <a:r>
              <a:rPr lang="en-US" dirty="0"/>
              <a:t>.</a:t>
            </a:r>
          </a:p>
          <a:p>
            <a:r>
              <a:rPr lang="en-US" b="1" dirty="0"/>
              <a:t>Red team/blue team exercises</a:t>
            </a:r>
            <a:r>
              <a:rPr lang="en-US" dirty="0"/>
              <a:t> to stress-test defenses.</a:t>
            </a:r>
          </a:p>
          <a:p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1732056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C93E-79B1-6BC9-2347-68997A4DD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Key Takeaways for the Future</a:t>
            </a:r>
            <a:br>
              <a:rPr lang="en-US" b="1" dirty="0"/>
            </a:br>
            <a:endParaRPr lang="en-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2622A-A7F9-9A7F-3800-2159093D3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152983"/>
            <a:ext cx="8946541" cy="419548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b="1" dirty="0"/>
              <a:t>Adapt or Perish</a:t>
            </a:r>
            <a:r>
              <a:rPr lang="en-US" dirty="0"/>
              <a:t>: Cybersecurity must evolve as fast as technology (e.g., IoT, quantum computing).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Think Globally</a:t>
            </a:r>
            <a:r>
              <a:rPr lang="en-US" dirty="0"/>
              <a:t>: Attacks cross borders, so collaboration is key.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People Matter</a:t>
            </a:r>
            <a:r>
              <a:rPr lang="en-US" dirty="0"/>
              <a:t>: Train users, hire diverse talent, and foster a security-first culture.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Ethics Matter</a:t>
            </a:r>
            <a:r>
              <a:rPr lang="en-US" dirty="0"/>
              <a:t>: Balance surveillance with privacy, and AI with accountability.</a:t>
            </a:r>
          </a:p>
          <a:p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3480844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3846A-C87D-BC25-3DC9-9D752ABEE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576262"/>
          </a:xfrm>
        </p:spPr>
        <p:txBody>
          <a:bodyPr/>
          <a:lstStyle/>
          <a:p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Deliverable</a:t>
            </a:r>
            <a:endParaRPr lang="en-NG" sz="3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075C3-3E5A-68C8-99A6-7C69F1B651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0303" y="887265"/>
            <a:ext cx="4396338" cy="576262"/>
          </a:xfrm>
        </p:spPr>
        <p:txBody>
          <a:bodyPr/>
          <a:lstStyle/>
          <a:p>
            <a:pPr algn="ctr"/>
            <a:r>
              <a:rPr lang="en-US" b="1" u="sng" dirty="0"/>
              <a:t>Timeline Structure</a:t>
            </a:r>
            <a:endParaRPr lang="en-NG" b="1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77D68C-717B-CA83-4CD2-A228D3DC50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7457" y="1498888"/>
            <a:ext cx="6114907" cy="497818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1. 1970s: The Birth of Cybersecurity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🦠 1971: Creeper Virus – First self-replicating program.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🔒 1976: Diffie-Hellman – Foundation of modern encryption.</a:t>
            </a:r>
          </a:p>
          <a:p>
            <a:pPr marL="0" indent="0">
              <a:buNone/>
            </a:pPr>
            <a:r>
              <a:rPr lang="en-US" b="1" dirty="0"/>
              <a:t>2. 1980s: Rise of Malware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🦠 1983: Term “Computer Virus” coined.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🦠 1988: Morris Worm – Disrupted 10% of the internet.</a:t>
            </a:r>
          </a:p>
          <a:p>
            <a:pPr marL="0" indent="0">
              <a:buNone/>
            </a:pPr>
            <a:r>
              <a:rPr lang="en-US" b="1" dirty="0"/>
              <a:t>3. 1990s: Defending the Internet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G" sz="1400" b="1" dirty="0"/>
              <a:t>🔒 1990: </a:t>
            </a:r>
            <a:r>
              <a:rPr lang="en-US" sz="1400" b="1" dirty="0"/>
              <a:t>Firewalls – Network protection mainstream.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G" sz="1400" b="1" dirty="0"/>
              <a:t>🦠 1999: </a:t>
            </a:r>
            <a:r>
              <a:rPr lang="en-US" sz="1400" b="1" dirty="0"/>
              <a:t>Melissa Virus – Macro virus via email.</a:t>
            </a:r>
          </a:p>
          <a:p>
            <a:pPr marL="0" indent="0">
              <a:buNone/>
            </a:pPr>
            <a:r>
              <a:rPr lang="en-US" b="1" dirty="0"/>
              <a:t>4. 2000s: Global Cybercrime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G" sz="1400" b="1" dirty="0"/>
              <a:t>🦠 2000: </a:t>
            </a:r>
            <a:r>
              <a:rPr lang="en-US" sz="1400" b="1" dirty="0"/>
              <a:t>ILOVEYOU Worm – $15B in damages.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G" sz="1400" b="1" dirty="0"/>
              <a:t>📜 2004: </a:t>
            </a:r>
            <a:r>
              <a:rPr lang="en-US" sz="1400" b="1" dirty="0"/>
              <a:t>PCI DSS – Secure payment standards.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G" sz="1400" b="1" dirty="0"/>
              <a:t>🦠 2007: </a:t>
            </a:r>
            <a:r>
              <a:rPr lang="en-US" sz="1400" b="1" dirty="0"/>
              <a:t>APT1 – State-sponsored hacking group.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B35837-7EA6-43C2-0262-62C3672863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1748194"/>
            <a:ext cx="5971309" cy="49851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5. </a:t>
            </a:r>
            <a:r>
              <a:rPr lang="en-US" b="1" dirty="0"/>
              <a:t>2010s: Cyber Warfare &amp; Privacy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G" sz="1400" b="1" dirty="0"/>
              <a:t>🦠 2010: </a:t>
            </a:r>
            <a:r>
              <a:rPr lang="en-US" sz="1400" b="1" dirty="0"/>
              <a:t>Stuxnet – First cyber-weapon (Iran nuclear facilities).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G" sz="1400" b="1" dirty="0"/>
              <a:t>📜 2018: </a:t>
            </a:r>
            <a:r>
              <a:rPr lang="en-US" sz="1400" b="1" dirty="0"/>
              <a:t>GDPR – EU data privacy law.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G" sz="1400" b="1" dirty="0"/>
              <a:t>🦠 2017: </a:t>
            </a:r>
            <a:r>
              <a:rPr lang="en-US" sz="1400" b="1" dirty="0"/>
              <a:t>WannaCry – Global ransomware attack.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0" indent="0">
              <a:buNone/>
            </a:pPr>
            <a:r>
              <a:rPr lang="en-US" dirty="0"/>
              <a:t>6. </a:t>
            </a:r>
            <a:r>
              <a:rPr lang="pt-BR" b="1" dirty="0"/>
              <a:t>2020s: AI, Zero Trust &amp; Quantum</a:t>
            </a:r>
          </a:p>
          <a:p>
            <a:pPr marL="0" indent="0">
              <a:buNone/>
            </a:pPr>
            <a:r>
              <a:rPr lang="en-US" sz="1400" b="1" dirty="0"/>
              <a:t>🔒 2020: Remote Work Surge – Cloud security demand (COVID-19).</a:t>
            </a:r>
          </a:p>
          <a:p>
            <a:pPr marL="0" indent="0">
              <a:buNone/>
            </a:pPr>
            <a:r>
              <a:rPr lang="en-NG" sz="1400" dirty="0"/>
              <a:t>🦠 </a:t>
            </a:r>
            <a:r>
              <a:rPr lang="en-NG" sz="1400" b="1" dirty="0"/>
              <a:t>2021</a:t>
            </a:r>
            <a:r>
              <a:rPr lang="en-NG" sz="1400" dirty="0"/>
              <a:t>: </a:t>
            </a:r>
            <a:r>
              <a:rPr lang="en-US" sz="1400" b="1" dirty="0"/>
              <a:t>Colonial Pipeline</a:t>
            </a:r>
            <a:r>
              <a:rPr lang="en-US" sz="1400" dirty="0"/>
              <a:t> – Ransomware disrupts U.S. fuel supply.</a:t>
            </a:r>
          </a:p>
          <a:p>
            <a:pPr marL="0" indent="0">
              <a:buNone/>
            </a:pPr>
            <a:r>
              <a:rPr lang="en-US" sz="1400" dirty="0"/>
              <a:t>🔒 </a:t>
            </a:r>
            <a:r>
              <a:rPr lang="en-US" sz="1400" b="1" dirty="0"/>
              <a:t>2022</a:t>
            </a:r>
            <a:r>
              <a:rPr lang="en-US" sz="1400" dirty="0"/>
              <a:t>: </a:t>
            </a:r>
            <a:r>
              <a:rPr lang="en-US" sz="1400" b="1" dirty="0"/>
              <a:t>Zero Trust</a:t>
            </a:r>
            <a:r>
              <a:rPr lang="en-US" sz="1400" dirty="0"/>
              <a:t> – “Never trust, always verify” adopted.</a:t>
            </a:r>
          </a:p>
          <a:p>
            <a:pPr marL="0" indent="0">
              <a:buNone/>
            </a:pPr>
            <a:r>
              <a:rPr lang="en-US" sz="1400" dirty="0"/>
              <a:t>🤖 </a:t>
            </a:r>
            <a:r>
              <a:rPr lang="en-US" sz="1400" b="1" dirty="0"/>
              <a:t>2023</a:t>
            </a:r>
            <a:r>
              <a:rPr lang="en-US" sz="1400" dirty="0"/>
              <a:t>: </a:t>
            </a:r>
            <a:r>
              <a:rPr lang="en-US" sz="1400" b="1" dirty="0"/>
              <a:t>AI Threats</a:t>
            </a:r>
            <a:r>
              <a:rPr lang="en-US" sz="1400" dirty="0"/>
              <a:t> – ChatGPT phishing, deepfakes.</a:t>
            </a:r>
          </a:p>
          <a:p>
            <a:pPr marL="0" indent="0">
              <a:buNone/>
            </a:pPr>
            <a:r>
              <a:rPr lang="en-NG" sz="1400" dirty="0"/>
              <a:t>🔒 </a:t>
            </a:r>
            <a:r>
              <a:rPr lang="en-NG" sz="1400" b="1" dirty="0"/>
              <a:t>2024</a:t>
            </a:r>
            <a:r>
              <a:rPr lang="en-NG" sz="1400" dirty="0"/>
              <a:t>: </a:t>
            </a:r>
            <a:r>
              <a:rPr lang="en-US" sz="1400" b="1" dirty="0"/>
              <a:t>Quantum Readiness</a:t>
            </a:r>
            <a:r>
              <a:rPr lang="en-US" sz="1400" dirty="0"/>
              <a:t> – NIST post-quantum crypto      standards.</a:t>
            </a:r>
            <a:endParaRPr lang="en-NG" sz="1400" b="1" dirty="0"/>
          </a:p>
        </p:txBody>
      </p:sp>
    </p:spTree>
    <p:extLst>
      <p:ext uri="{BB962C8B-B14F-4D97-AF65-F5344CB8AC3E}">
        <p14:creationId xmlns:p14="http://schemas.microsoft.com/office/powerpoint/2010/main" val="1889023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D6C2B6-98AF-BFDB-4672-B89518289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845" y="4422098"/>
            <a:ext cx="3429000" cy="24359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3F26EF-C4CE-4C07-3A17-3DDB596E1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1970s: The Birth</a:t>
            </a:r>
            <a:endParaRPr lang="en-NG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785108A-4423-251C-B005-3B2CA6E298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48283" y="1576249"/>
            <a:ext cx="942431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NG" altLang="en-NG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1971: Creeper Virus → First self-replicating program.</a:t>
            </a:r>
            <a:endParaRPr kumimoji="0" lang="en-US" altLang="en-NG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NG" altLang="en-NG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NG" altLang="en-NG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1976: Diffie-Hellman → Public-key cryptography.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C402B7-2FDD-1728-1DE6-E439E74FE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133" y="4422098"/>
            <a:ext cx="3429000" cy="239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58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18563-CA4C-F5FB-29BC-A8C931EE3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 Black" panose="020B0A04020102020204" pitchFamily="34" charset="0"/>
              </a:rPr>
              <a:t>1980s: Malware Era</a:t>
            </a:r>
            <a:endParaRPr lang="en-NG" b="1" dirty="0">
              <a:latin typeface="Arial Black" panose="020B0A040201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7062F13-8080-3B68-0EB7-22EF410A7CB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3726" y="1597857"/>
            <a:ext cx="864743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NG" altLang="en-NG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1983: Term "Computer Virus" coined.</a:t>
            </a:r>
            <a:endParaRPr kumimoji="0" lang="en-US" altLang="en-NG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NG" altLang="en-NG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NG" altLang="en-NG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1988: Morris Worm → First major internet worm.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FD825C-4774-7927-4961-F808F26D4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510"/>
            <a:ext cx="5396460" cy="30654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FD413E-2E0B-2E94-B0B5-F3B9FEDC0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540" y="3792510"/>
            <a:ext cx="5396460" cy="306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359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52ABC-978B-C0CD-DFCE-746157514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 Black" panose="020B0A04020102020204" pitchFamily="34" charset="0"/>
              </a:rPr>
              <a:t>1990s – Internet Boom</a:t>
            </a:r>
            <a:endParaRPr lang="en-NG" b="1" dirty="0">
              <a:latin typeface="Arial Black" panose="020B0A040201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845D8C9-31FA-5CBF-D22B-30110360D8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88715" y="1668582"/>
            <a:ext cx="761977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NG" altLang="en-NG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1990: Firewalls → Network protection.</a:t>
            </a:r>
            <a:endParaRPr kumimoji="0" lang="en-US" altLang="en-NG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NG" altLang="en-NG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NG" altLang="en-NG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1999: Melissa Virus → Email-based threat.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497ADF-DAD7-F995-4019-4B718A8CB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77" y="3564797"/>
            <a:ext cx="5501034" cy="3788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86EBD3-08B2-09DB-B0AB-93C3DA63C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790" y="3989090"/>
            <a:ext cx="5776209" cy="286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975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FF50-6B7D-8D2E-525E-A3FE2CF0E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 Black" panose="020B0A04020102020204" pitchFamily="34" charset="0"/>
              </a:rPr>
              <a:t>2000s – Global Cybercrime</a:t>
            </a:r>
            <a:br>
              <a:rPr lang="en-US" b="1" dirty="0">
                <a:latin typeface="Arial Black" panose="020B0A04020102020204" pitchFamily="34" charset="0"/>
              </a:rPr>
            </a:br>
            <a:endParaRPr lang="en-NG" dirty="0">
              <a:latin typeface="Arial Black" panose="020B0A040201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0FBA855-1710-AFB2-0062-F12EBC6565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08440" y="1361930"/>
            <a:ext cx="748095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NG" altLang="en-NG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2000: ILOVEYOU Worm → $15B damages.</a:t>
            </a:r>
            <a:endParaRPr kumimoji="0" lang="en-US" altLang="en-NG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NG" altLang="en-NG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NG" altLang="en-NG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2007: APT1 → State-sponsored hacking.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E72069-E086-8E87-9A6C-B9CB157BE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9971"/>
            <a:ext cx="5651292" cy="4295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C426AE-3134-9299-BC51-60E4096D7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466" y="3019970"/>
            <a:ext cx="5281534" cy="383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669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29007-683E-DDEA-652A-D3364562E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 Black" panose="020B0A04020102020204" pitchFamily="34" charset="0"/>
              </a:rPr>
              <a:t>2010s – Regulations &amp; Warfare</a:t>
            </a:r>
            <a:br>
              <a:rPr lang="en-US" b="1" dirty="0"/>
            </a:br>
            <a:endParaRPr lang="en-NG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206B7D5-925D-634C-737A-A8AFBDDCE3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6111" y="1406901"/>
            <a:ext cx="587968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NG" altLang="en-NG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2010: Stuxnet → Cyber-weapon.</a:t>
            </a:r>
            <a:endParaRPr kumimoji="0" lang="en-US" altLang="en-NG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NG" altLang="en-NG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NG" altLang="en-NG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2018: GDPR → Data privacy law.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88AE6D-AE3A-6682-54E8-DFFABE3A3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5321508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0B2AB9-3AE2-38EB-EA3A-C6A57A0EC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798" y="3429000"/>
            <a:ext cx="566620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22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CC45B-2A18-9813-15C6-3D197C179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 Black" panose="020B0A04020102020204" pitchFamily="34" charset="0"/>
              </a:rPr>
              <a:t>2020s – AI &amp; Quantum Threats</a:t>
            </a:r>
            <a:br>
              <a:rPr lang="en-US" b="1" dirty="0">
                <a:latin typeface="Arial Black" panose="020B0A04020102020204" pitchFamily="34" charset="0"/>
              </a:rPr>
            </a:br>
            <a:endParaRPr lang="en-NG" dirty="0">
              <a:latin typeface="Arial Black" panose="020B0A040201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09BE1AD-600B-A576-2686-5C3415E5F60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6111" y="1253083"/>
            <a:ext cx="836697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NG" altLang="en-NG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2021: Colonial Pipeline → Ransomware attack.</a:t>
            </a:r>
            <a:endParaRPr kumimoji="0" lang="en-US" altLang="en-NG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NG" altLang="en-NG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NG" altLang="en-NG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2024: NIST → Post-quantum crypto.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1A6944-30EC-B5B4-6082-0C20D0D32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3023"/>
            <a:ext cx="5111646" cy="38449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85CAC8-109B-0EE9-974E-6B96C938F6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642" y="2997841"/>
            <a:ext cx="5551357" cy="384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540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31D8C-C842-A2AC-4968-31B14E3CC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 Black" panose="020B0A04020102020204" pitchFamily="34" charset="0"/>
              </a:rPr>
              <a:t>Key Trends</a:t>
            </a:r>
            <a:br>
              <a:rPr lang="en-US" b="1" dirty="0"/>
            </a:br>
            <a:endParaRPr lang="en-NG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3933359-BD56-D3F9-0C2D-F56B6280F9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6111" y="1490008"/>
            <a:ext cx="628466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NG" altLang="en-NG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Reactive → Proactive </a:t>
            </a:r>
            <a:r>
              <a:rPr kumimoji="0" lang="en-NG" altLang="en-NG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defense</a:t>
            </a:r>
            <a:r>
              <a:rPr kumimoji="0" lang="en-NG" altLang="en-NG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.</a:t>
            </a:r>
            <a:endParaRPr kumimoji="0" lang="en-US" altLang="en-NG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NG" altLang="en-NG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NG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2. </a:t>
            </a:r>
            <a:r>
              <a:rPr kumimoji="0" lang="en-NG" altLang="en-NG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Rise of nation-state attacks.</a:t>
            </a:r>
            <a:endParaRPr kumimoji="0" lang="en-US" altLang="en-NG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NG" altLang="en-NG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NG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3. </a:t>
            </a:r>
            <a:r>
              <a:rPr kumimoji="0" lang="en-NG" altLang="en-NG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AI vs. AI cybersecurity arms race</a:t>
            </a:r>
            <a:r>
              <a:rPr kumimoji="0" lang="en-NG" altLang="en-NG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226859-0CDC-BE7E-6D3E-5D17B5695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33800"/>
            <a:ext cx="121920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914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1603</TotalTime>
  <Words>1229</Words>
  <Application>Microsoft Office PowerPoint</Application>
  <PresentationFormat>Widescreen</PresentationFormat>
  <Paragraphs>139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Algerian</vt:lpstr>
      <vt:lpstr>Arial</vt:lpstr>
      <vt:lpstr>Arial Black</vt:lpstr>
      <vt:lpstr>Calibri</vt:lpstr>
      <vt:lpstr>Century Gothic</vt:lpstr>
      <vt:lpstr>Wingdings 3</vt:lpstr>
      <vt:lpstr>Ion</vt:lpstr>
      <vt:lpstr>Evolution of Cybersecurity: From Creeper to Quantum Threats: A journey from Creeper to AI</vt:lpstr>
      <vt:lpstr>Introduction</vt:lpstr>
      <vt:lpstr>1970s: The Birth</vt:lpstr>
      <vt:lpstr>1980s: Malware Era</vt:lpstr>
      <vt:lpstr>1990s – Internet Boom</vt:lpstr>
      <vt:lpstr>2000s – Global Cybercrime </vt:lpstr>
      <vt:lpstr>2010s – Regulations &amp; Warfare </vt:lpstr>
      <vt:lpstr>2020s – AI &amp; Quantum Threats </vt:lpstr>
      <vt:lpstr>Key Trends </vt:lpstr>
      <vt:lpstr>Lessons Learned: </vt:lpstr>
      <vt:lpstr>THANK YOU</vt:lpstr>
      <vt:lpstr>Key Takeaways 1. The Importance of Proactive Defense  Events: Creeper Virus (1971), Morris Worm (1988), WannaCry (2017)  </vt:lpstr>
      <vt:lpstr>2. Human Error is the Weakest Link  Events: Melissa Virus (1999), ILOVEYOU Worm (2000), Phishing Attacks (2020s)</vt:lpstr>
      <vt:lpstr>3. Critical Infrastructure is a Prime Target  Events: Stuxnet (2010), Colonial Pipeline (2021)</vt:lpstr>
      <vt:lpstr>4. Global Collaboration is Essential  Events: APT1 (2007), SolarWinds Hack (2020) </vt:lpstr>
      <vt:lpstr>5. Privacy Regulations Are Non-Negotiable  Events: GDPR (2018), Facebook-Cambridge Analytica Scandal (2018)</vt:lpstr>
      <vt:lpstr>6. Cybercrime Has Real-World Costs  Events: ILOVEYOU (15Bloss),ColonialPipeline(15Bloss),ColonialPipeline(4.4M ransom), MOVEit Hack (2023) </vt:lpstr>
      <vt:lpstr>7. Innovation Drives Defense  Events: Diffie-Hellman (1976), SSL (1995), Post-Quantum Cryptography (2024) </vt:lpstr>
      <vt:lpstr>8. The Double-Edged Sword of AI  Events: ChatGPT (2023), Deepfakes (2020s)</vt:lpstr>
      <vt:lpstr>9. Cyber Warfare is the New Battlefield  Events: Stuxnet (2010), Russian Election Interference (2016), Ukraine Cyberattacks (2022) </vt:lpstr>
      <vt:lpstr>10. Resilience Over Perfection  Events: All major breaches (e.g., Equifax, Marriott)</vt:lpstr>
      <vt:lpstr>Key Takeaways for the Future </vt:lpstr>
      <vt:lpstr>Deliverable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ABDULHAMID MUHAMMAD</dc:creator>
  <cp:lastModifiedBy>ABDULHAMID MUHAMMAD</cp:lastModifiedBy>
  <cp:revision>3</cp:revision>
  <dcterms:created xsi:type="dcterms:W3CDTF">2025-03-19T18:40:00Z</dcterms:created>
  <dcterms:modified xsi:type="dcterms:W3CDTF">2025-03-23T01:39:20Z</dcterms:modified>
</cp:coreProperties>
</file>